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8" r:id="rId15"/>
    <p:sldId id="267" r:id="rId16"/>
    <p:sldId id="270" r:id="rId17"/>
  </p:sldIdLst>
  <p:sldSz cx="18288000" cy="10287000"/>
  <p:notesSz cx="6858000" cy="9144000"/>
  <p:embeddedFontLst>
    <p:embeddedFont>
      <p:font typeface="DM Sans Bold" panose="020B0604020202020204" charset="0"/>
      <p:regular r:id="rId19"/>
    </p:embeddedFont>
    <p:embeddedFont>
      <p:font typeface="Mokoto" panose="020B0604020202020204" charset="0"/>
      <p:regular r:id="rId20"/>
    </p:embeddedFont>
    <p:embeddedFont>
      <p:font typeface="Raleway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22" autoAdjust="0"/>
  </p:normalViewPr>
  <p:slideViewPr>
    <p:cSldViewPr>
      <p:cViewPr varScale="1">
        <p:scale>
          <a:sx n="66" d="100"/>
          <a:sy n="66" d="100"/>
        </p:scale>
        <p:origin x="8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F6828-4B52-4984-AA04-BB6CC9412371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27719-CF80-4607-AB4C-CC10E529E7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893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27719-CF80-4607-AB4C-CC10E529E77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80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6653" y="3898425"/>
            <a:ext cx="901797" cy="91440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56415" y="2187254"/>
            <a:ext cx="9506012" cy="128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8000" b="1" i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Machine Learning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745702" y="8576276"/>
            <a:ext cx="3427871" cy="787875"/>
            <a:chOff x="0" y="0"/>
            <a:chExt cx="4570495" cy="10505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87427" y="6334276"/>
            <a:ext cx="5482510" cy="240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i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Manikandan Ayyasamy</a:t>
            </a:r>
          </a:p>
          <a:p>
            <a:pPr algn="l">
              <a:lnSpc>
                <a:spcPct val="150000"/>
              </a:lnSpc>
            </a:pPr>
            <a:r>
              <a:rPr lang="en-US" sz="3600" i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May 20 2025</a:t>
            </a:r>
          </a:p>
          <a:p>
            <a:pPr algn="l">
              <a:lnSpc>
                <a:spcPct val="150000"/>
              </a:lnSpc>
            </a:pPr>
            <a:r>
              <a:rPr lang="en-US" sz="3600" i="1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DA/DS – November 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6542" y="3578043"/>
            <a:ext cx="11698189" cy="124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7000" b="1" i="1" dirty="0">
                <a:solidFill>
                  <a:srgbClr val="36E9FD"/>
                </a:solidFill>
                <a:latin typeface="+mj-lt"/>
                <a:ea typeface="Montserrat Heavy"/>
                <a:cs typeface="Montserrat Heavy"/>
                <a:sym typeface="Montserrat Heavy"/>
              </a:rPr>
              <a:t>Reinforcement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CB4F23E-8EF1-80BB-D445-6C657B29B74F}"/>
              </a:ext>
            </a:extLst>
          </p:cNvPr>
          <p:cNvSpPr txBox="1"/>
          <p:nvPr/>
        </p:nvSpPr>
        <p:spPr>
          <a:xfrm>
            <a:off x="2087427" y="4939232"/>
            <a:ext cx="9506012" cy="128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8000" b="1" i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IPL Match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5294">
            <a:off x="-4706113" y="875424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9534" flipV="1">
            <a:off x="-3557550" y="-5130180"/>
            <a:ext cx="21645066" cy="7900449"/>
          </a:xfrm>
          <a:custGeom>
            <a:avLst/>
            <a:gdLst/>
            <a:ahLst/>
            <a:cxnLst/>
            <a:rect l="l" t="t" r="r" b="b"/>
            <a:pathLst>
              <a:path w="21645066" h="7900449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72841" y="851441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78670" y="2541724"/>
            <a:ext cx="3279202" cy="5246370"/>
            <a:chOff x="0" y="0"/>
            <a:chExt cx="508034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34" cy="812800"/>
            </a:xfrm>
            <a:custGeom>
              <a:avLst/>
              <a:gdLst/>
              <a:ahLst/>
              <a:cxnLst/>
              <a:rect l="l" t="t" r="r" b="b"/>
              <a:pathLst>
                <a:path w="508034" h="812800">
                  <a:moveTo>
                    <a:pt x="54301" y="0"/>
                  </a:moveTo>
                  <a:lnTo>
                    <a:pt x="453733" y="0"/>
                  </a:lnTo>
                  <a:cubicBezTo>
                    <a:pt x="468135" y="0"/>
                    <a:pt x="481946" y="5721"/>
                    <a:pt x="492130" y="15904"/>
                  </a:cubicBezTo>
                  <a:cubicBezTo>
                    <a:pt x="502313" y="26088"/>
                    <a:pt x="508034" y="39900"/>
                    <a:pt x="508034" y="54301"/>
                  </a:cubicBezTo>
                  <a:lnTo>
                    <a:pt x="508034" y="758499"/>
                  </a:lnTo>
                  <a:cubicBezTo>
                    <a:pt x="508034" y="772900"/>
                    <a:pt x="502313" y="786712"/>
                    <a:pt x="492130" y="796896"/>
                  </a:cubicBezTo>
                  <a:cubicBezTo>
                    <a:pt x="481946" y="807079"/>
                    <a:pt x="468135" y="812800"/>
                    <a:pt x="453733" y="812800"/>
                  </a:cubicBezTo>
                  <a:lnTo>
                    <a:pt x="54301" y="812800"/>
                  </a:lnTo>
                  <a:cubicBezTo>
                    <a:pt x="39900" y="812800"/>
                    <a:pt x="26088" y="807079"/>
                    <a:pt x="15904" y="796896"/>
                  </a:cubicBezTo>
                  <a:cubicBezTo>
                    <a:pt x="5721" y="786712"/>
                    <a:pt x="0" y="772900"/>
                    <a:pt x="0" y="758499"/>
                  </a:cubicBezTo>
                  <a:lnTo>
                    <a:pt x="0" y="54301"/>
                  </a:lnTo>
                  <a:cubicBezTo>
                    <a:pt x="0" y="39900"/>
                    <a:pt x="5721" y="26088"/>
                    <a:pt x="15904" y="15904"/>
                  </a:cubicBezTo>
                  <a:cubicBezTo>
                    <a:pt x="26088" y="5721"/>
                    <a:pt x="39900" y="0"/>
                    <a:pt x="54301" y="0"/>
                  </a:cubicBezTo>
                  <a:close/>
                </a:path>
              </a:pathLst>
            </a:custGeom>
            <a:blipFill>
              <a:blip r:embed="rId5"/>
              <a:stretch>
                <a:fillRect l="-84940" r="-54743"/>
              </a:stretch>
            </a:blipFill>
            <a:ln w="66675" cap="rnd">
              <a:gradFill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8343100" y="995106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4553" y="1609265"/>
            <a:ext cx="8278893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Decision Tree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43400" y="2935008"/>
            <a:ext cx="12496800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Decision Tree Classifier before Hyper-Parameter Tuning was 75%</a:t>
            </a:r>
            <a:endParaRPr lang="en-US" alt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Hyper-Parameter Tuning method used: </a:t>
            </a:r>
            <a:r>
              <a:rPr lang="en-IN" altLang="en-US" sz="2200" b="1" dirty="0">
                <a:solidFill>
                  <a:schemeClr val="bg1"/>
                </a:solidFill>
              </a:rPr>
              <a:t>Grid Search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Accuracy Score of Decision Tree Classifier after Hyper-Parameter Tuning is </a:t>
            </a:r>
            <a:r>
              <a:rPr lang="en-US" altLang="en-US" sz="2200" b="1" dirty="0">
                <a:solidFill>
                  <a:schemeClr val="bg1"/>
                </a:solidFill>
              </a:rPr>
              <a:t>83%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5578" y="737217"/>
            <a:ext cx="1074675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5E6A-893D-963F-E9F1-A51A96E27BEA}"/>
              </a:ext>
            </a:extLst>
          </p:cNvPr>
          <p:cNvSpPr txBox="1"/>
          <p:nvPr/>
        </p:nvSpPr>
        <p:spPr>
          <a:xfrm>
            <a:off x="4343400" y="5264848"/>
            <a:ext cx="275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Decision Tree?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1C3C7-7DDA-7A0C-E8C5-6B43A68B2E68}"/>
              </a:ext>
            </a:extLst>
          </p:cNvPr>
          <p:cNvSpPr txBox="1"/>
          <p:nvPr/>
        </p:nvSpPr>
        <p:spPr>
          <a:xfrm>
            <a:off x="4335308" y="5912296"/>
            <a:ext cx="9599645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Handling Categorical data and Imbalanced data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Non – Linear Relationship 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Structurization </a:t>
            </a:r>
            <a:endParaRPr lang="en-US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A6CCB183-6133-FFD1-2ED3-250899FB7468}"/>
              </a:ext>
            </a:extLst>
          </p:cNvPr>
          <p:cNvGrpSpPr/>
          <p:nvPr/>
        </p:nvGrpSpPr>
        <p:grpSpPr>
          <a:xfrm>
            <a:off x="13954003" y="8343900"/>
            <a:ext cx="3427871" cy="787875"/>
            <a:chOff x="0" y="0"/>
            <a:chExt cx="4570495" cy="1050500"/>
          </a:xfrm>
        </p:grpSpPr>
        <p:grpSp>
          <p:nvGrpSpPr>
            <p:cNvPr id="23" name="Group 10">
              <a:extLst>
                <a:ext uri="{FF2B5EF4-FFF2-40B4-BE49-F238E27FC236}">
                  <a16:creationId xmlns:a16="http://schemas.microsoft.com/office/drawing/2014/main" id="{449FB0D0-559E-B977-5A2D-08FC00BD6B1E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4D9C51BC-3B2C-0B6A-A26B-CE90CF2FDCFC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7" name="TextBox 12">
                <a:extLst>
                  <a:ext uri="{FF2B5EF4-FFF2-40B4-BE49-F238E27FC236}">
                    <a16:creationId xmlns:a16="http://schemas.microsoft.com/office/drawing/2014/main" id="{CA5EF80E-3903-899A-4D92-5299BE7A629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00C93E-6C3D-B951-69B7-F5CCAA7622DF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9BF900E0-8C7D-E7F6-BCEE-CDA0FA57FA3F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44472" flipV="1">
            <a:off x="-655069" y="-560913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54932" y="73072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80011" y="951238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68691" y="8499320"/>
            <a:ext cx="4385755" cy="920009"/>
            <a:chOff x="0" y="0"/>
            <a:chExt cx="1155096" cy="2423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5096" cy="242307"/>
            </a:xfrm>
            <a:custGeom>
              <a:avLst/>
              <a:gdLst/>
              <a:ahLst/>
              <a:cxnLst/>
              <a:rect l="l" t="t" r="r" b="b"/>
              <a:pathLst>
                <a:path w="1155096" h="242307">
                  <a:moveTo>
                    <a:pt x="577548" y="0"/>
                  </a:moveTo>
                  <a:cubicBezTo>
                    <a:pt x="258577" y="0"/>
                    <a:pt x="0" y="54242"/>
                    <a:pt x="0" y="121153"/>
                  </a:cubicBezTo>
                  <a:cubicBezTo>
                    <a:pt x="0" y="188065"/>
                    <a:pt x="258577" y="242307"/>
                    <a:pt x="577548" y="242307"/>
                  </a:cubicBezTo>
                  <a:cubicBezTo>
                    <a:pt x="896519" y="242307"/>
                    <a:pt x="1155096" y="188065"/>
                    <a:pt x="1155096" y="121153"/>
                  </a:cubicBezTo>
                  <a:cubicBezTo>
                    <a:pt x="1155096" y="54242"/>
                    <a:pt x="896519" y="0"/>
                    <a:pt x="577548" y="0"/>
                  </a:cubicBezTo>
                  <a:close/>
                </a:path>
              </a:pathLst>
            </a:custGeom>
            <a:solidFill>
              <a:srgbClr val="36E9FD">
                <a:alpha val="2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8290" y="-15384"/>
              <a:ext cx="938515" cy="234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827206" y="1325529"/>
            <a:ext cx="4127239" cy="7805654"/>
          </a:xfrm>
          <a:custGeom>
            <a:avLst/>
            <a:gdLst/>
            <a:ahLst/>
            <a:cxnLst/>
            <a:rect l="l" t="t" r="r" b="b"/>
            <a:pathLst>
              <a:path w="4127239" h="7805654">
                <a:moveTo>
                  <a:pt x="0" y="0"/>
                </a:moveTo>
                <a:lnTo>
                  <a:pt x="4127240" y="0"/>
                </a:lnTo>
                <a:lnTo>
                  <a:pt x="4127240" y="7805653"/>
                </a:lnTo>
                <a:lnTo>
                  <a:pt x="0" y="7805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28325" y="1028700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287801" y="874394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3326" y="1634319"/>
            <a:ext cx="9176274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16831" y="2999870"/>
            <a:ext cx="10142843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Random Forest Classifier before Tuning was 73%</a:t>
            </a:r>
            <a:endParaRPr lang="en-US" alt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Hyper-Parameter Tuning used: Grid Search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the Random Forest Classifier after tuning is </a:t>
            </a:r>
            <a:r>
              <a:rPr lang="en-US" altLang="en-US" sz="2200" b="1" dirty="0">
                <a:solidFill>
                  <a:schemeClr val="bg1"/>
                </a:solidFill>
              </a:rPr>
              <a:t>81%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45000" y="667227"/>
            <a:ext cx="70568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167C4A-D551-4661-23BA-58F944003F6A}"/>
              </a:ext>
            </a:extLst>
          </p:cNvPr>
          <p:cNvSpPr txBox="1"/>
          <p:nvPr/>
        </p:nvSpPr>
        <p:spPr>
          <a:xfrm>
            <a:off x="7254932" y="5440961"/>
            <a:ext cx="291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Random Forest?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0FF67-6C04-DFE9-1308-92B541A975F6}"/>
              </a:ext>
            </a:extLst>
          </p:cNvPr>
          <p:cNvSpPr txBox="1"/>
          <p:nvPr/>
        </p:nvSpPr>
        <p:spPr>
          <a:xfrm>
            <a:off x="7197781" y="6055246"/>
            <a:ext cx="9599645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Reduced Overfitting 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Handling Categorical data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Robust to noise 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F2C98CFF-B4CC-D5D1-50DB-539AB9B31359}"/>
              </a:ext>
            </a:extLst>
          </p:cNvPr>
          <p:cNvGrpSpPr/>
          <p:nvPr/>
        </p:nvGrpSpPr>
        <p:grpSpPr>
          <a:xfrm>
            <a:off x="13563600" y="8416913"/>
            <a:ext cx="3427871" cy="787875"/>
            <a:chOff x="0" y="0"/>
            <a:chExt cx="4570495" cy="1050500"/>
          </a:xfrm>
        </p:grpSpPr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9BC750A8-27EC-259F-303C-A6520BBF75C2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A613104-7298-E368-3803-A27C584ACF73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7ECCBAE4-E53D-8611-09B6-91A4B0D42C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5D480FD1-44EC-D527-6835-4272BD73420B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60EFD7F5-97EC-8B15-29F0-058CCB50F0DF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 flipV="1">
            <a:off x="8617506" y="-313111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138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76512" y="85400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1536" y="997673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6512" y="1882886"/>
            <a:ext cx="10548888" cy="1069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000" b="1" dirty="0" err="1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XGBoost</a:t>
            </a: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 Classifier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30538" y="934171"/>
            <a:ext cx="70568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12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BC387C95-5B7D-5953-8E60-265D4A9897AD}"/>
              </a:ext>
            </a:extLst>
          </p:cNvPr>
          <p:cNvSpPr txBox="1"/>
          <p:nvPr/>
        </p:nvSpPr>
        <p:spPr>
          <a:xfrm>
            <a:off x="2176512" y="3385090"/>
            <a:ext cx="10142843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</a:t>
            </a:r>
            <a:r>
              <a:rPr lang="en-US" sz="2200" b="1" dirty="0" err="1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XGBoost</a:t>
            </a: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 Classifier before Tuning was </a:t>
            </a:r>
            <a:r>
              <a:rPr lang="en-US" altLang="en-US" sz="2200" b="1" dirty="0">
                <a:solidFill>
                  <a:schemeClr val="bg1"/>
                </a:solidFill>
              </a:rPr>
              <a:t>92%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Hyper-Parameter Tuning used: Randomized Search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the </a:t>
            </a:r>
            <a:r>
              <a:rPr lang="en-US" sz="2200" b="1" dirty="0" err="1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XGBoost</a:t>
            </a: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 Classifier after tuning is </a:t>
            </a:r>
            <a:r>
              <a:rPr lang="en-US" altLang="en-US" sz="2200" b="1" dirty="0">
                <a:solidFill>
                  <a:schemeClr val="bg1"/>
                </a:solidFill>
              </a:rPr>
              <a:t>94%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92999-72C2-BE89-56E7-D97B67EEF38D}"/>
              </a:ext>
            </a:extLst>
          </p:cNvPr>
          <p:cNvSpPr txBox="1"/>
          <p:nvPr/>
        </p:nvSpPr>
        <p:spPr>
          <a:xfrm>
            <a:off x="2176513" y="6768936"/>
            <a:ext cx="3508318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Feature Interaction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Non-Linear Relationship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5AF2C-535B-DDEB-7E71-9E6D7ECEB9D0}"/>
              </a:ext>
            </a:extLst>
          </p:cNvPr>
          <p:cNvSpPr txBox="1"/>
          <p:nvPr/>
        </p:nvSpPr>
        <p:spPr>
          <a:xfrm>
            <a:off x="2176512" y="5816138"/>
            <a:ext cx="2065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</a:t>
            </a:r>
            <a:r>
              <a:rPr lang="en-IN" sz="2400" b="1" dirty="0" err="1">
                <a:solidFill>
                  <a:schemeClr val="bg1"/>
                </a:solidFill>
              </a:rPr>
              <a:t>XGBoost</a:t>
            </a:r>
            <a:r>
              <a:rPr lang="en-IN" sz="24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E0CCD-95F4-2A3C-40D6-A6A741C2F943}"/>
              </a:ext>
            </a:extLst>
          </p:cNvPr>
          <p:cNvSpPr txBox="1"/>
          <p:nvPr/>
        </p:nvSpPr>
        <p:spPr>
          <a:xfrm>
            <a:off x="11286604" y="5816137"/>
            <a:ext cx="3552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Randomized Search?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2DF386-F10E-FDF4-863A-44C061004B7D}"/>
              </a:ext>
            </a:extLst>
          </p:cNvPr>
          <p:cNvSpPr txBox="1"/>
          <p:nvPr/>
        </p:nvSpPr>
        <p:spPr>
          <a:xfrm>
            <a:off x="11286604" y="6768935"/>
            <a:ext cx="3508318" cy="125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Efficiency 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Easy Coverage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9A874BA8-4419-E0C9-AD92-A4C897682BAF}"/>
              </a:ext>
            </a:extLst>
          </p:cNvPr>
          <p:cNvGrpSpPr/>
          <p:nvPr/>
        </p:nvGrpSpPr>
        <p:grpSpPr>
          <a:xfrm>
            <a:off x="13563600" y="8416913"/>
            <a:ext cx="3427871" cy="787875"/>
            <a:chOff x="0" y="0"/>
            <a:chExt cx="4570495" cy="105050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617A2203-F85A-6321-F473-9E7FC4583D1E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DC2BAAF1-0335-B4A8-01E1-22415C90545A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AC71BF98-6590-9771-2605-164A66037B2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130C670-43EE-1BDA-3D27-3CA13B1D9B32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CA64412-40D7-ADAC-263A-2810710266E6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A347A-1059-3DC6-D174-B7EA1F6A5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EF7DD9-8DB5-AE25-2667-3CBA4714EA87}"/>
              </a:ext>
            </a:extLst>
          </p:cNvPr>
          <p:cNvSpPr/>
          <p:nvPr/>
        </p:nvSpPr>
        <p:spPr>
          <a:xfrm rot="1572293" flipV="1">
            <a:off x="8617506" y="-313111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BB9431-4AFD-FEE7-DB5A-6BAADA2BD56D}"/>
              </a:ext>
            </a:extLst>
          </p:cNvPr>
          <p:cNvSpPr/>
          <p:nvPr/>
        </p:nvSpPr>
        <p:spPr>
          <a:xfrm>
            <a:off x="-601138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BCD94D-421B-7682-37E8-6A409CEE1C9B}"/>
              </a:ext>
            </a:extLst>
          </p:cNvPr>
          <p:cNvSpPr/>
          <p:nvPr/>
        </p:nvSpPr>
        <p:spPr>
          <a:xfrm>
            <a:off x="4285405" y="83336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5BDC7FB-8E18-915D-4EDA-D13995909E99}"/>
              </a:ext>
            </a:extLst>
          </p:cNvPr>
          <p:cNvSpPr txBox="1"/>
          <p:nvPr/>
        </p:nvSpPr>
        <p:spPr>
          <a:xfrm>
            <a:off x="16130538" y="934171"/>
            <a:ext cx="70568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13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2086E70E-C04E-DBBB-4066-FB1A0A19A74E}"/>
              </a:ext>
            </a:extLst>
          </p:cNvPr>
          <p:cNvGrpSpPr/>
          <p:nvPr/>
        </p:nvGrpSpPr>
        <p:grpSpPr>
          <a:xfrm>
            <a:off x="13563600" y="8416913"/>
            <a:ext cx="3427871" cy="787875"/>
            <a:chOff x="0" y="0"/>
            <a:chExt cx="4570495" cy="1050500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D6891642-E993-0084-58BC-FA1F504DF6B5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879107C7-89AD-14F3-3F94-D8F57E1D3002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EE94A934-736D-1E4D-7A47-15BA4B529E3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EEC6BCF5-FC73-FB3D-9FFA-801C47CF0011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F5FBEA6-13E0-676E-1EA0-27E5B50F8AEE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AB29AB6A-D832-B3C5-0B51-AED8714F8117}"/>
              </a:ext>
            </a:extLst>
          </p:cNvPr>
          <p:cNvSpPr txBox="1"/>
          <p:nvPr/>
        </p:nvSpPr>
        <p:spPr>
          <a:xfrm>
            <a:off x="3983856" y="596706"/>
            <a:ext cx="10548888" cy="1069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Model Comparison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0DA034-54B9-42A0-DDCF-F858ED9F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808191"/>
              </p:ext>
            </p:extLst>
          </p:nvPr>
        </p:nvGraphicFramePr>
        <p:xfrm>
          <a:off x="1828800" y="3086100"/>
          <a:ext cx="14859000" cy="373379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45299248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12367061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16568127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09580931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567661814"/>
                    </a:ext>
                  </a:extLst>
                </a:gridCol>
              </a:tblGrid>
              <a:tr h="6875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IN" sz="2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IN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IN" sz="2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Accuracy before Tuning</a:t>
                      </a:r>
                      <a:endParaRPr lang="en-IN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IN" sz="2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Hyper-Parameter Tuning</a:t>
                      </a:r>
                      <a:endParaRPr lang="en-IN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IN" sz="2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Accuracy after Tuning</a:t>
                      </a:r>
                      <a:endParaRPr lang="en-IN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IN" sz="2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Acceptance</a:t>
                      </a:r>
                      <a:endParaRPr lang="en-IN" sz="2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479228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Logistic Regression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24%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Grid Search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26%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007757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SVM - Classifier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26%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Grid Search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36%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577625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KNN - Classifier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Grid Search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779071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Grid Search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83%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700033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73%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Grid Search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81%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54416"/>
                  </a:ext>
                </a:extLst>
              </a:tr>
              <a:tr h="50771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XGBoost Classifier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92%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Randomized Search</a:t>
                      </a:r>
                      <a:endParaRPr lang="en-IN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94%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71029"/>
                  </a:ext>
                </a:extLst>
              </a:tr>
            </a:tbl>
          </a:graphicData>
        </a:graphic>
      </p:graphicFrame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59965DB-987D-8488-9E63-6A320E938BC8}"/>
              </a:ext>
            </a:extLst>
          </p:cNvPr>
          <p:cNvSpPr/>
          <p:nvPr/>
        </p:nvSpPr>
        <p:spPr>
          <a:xfrm>
            <a:off x="15087600" y="3848100"/>
            <a:ext cx="418535" cy="3810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A116766-7753-520A-6AA3-852950B2063A}"/>
              </a:ext>
            </a:extLst>
          </p:cNvPr>
          <p:cNvSpPr/>
          <p:nvPr/>
        </p:nvSpPr>
        <p:spPr>
          <a:xfrm>
            <a:off x="15087600" y="4302963"/>
            <a:ext cx="418535" cy="3810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E21F31A2-710B-D616-55E0-3D07D68F06E6}"/>
              </a:ext>
            </a:extLst>
          </p:cNvPr>
          <p:cNvSpPr/>
          <p:nvPr/>
        </p:nvSpPr>
        <p:spPr>
          <a:xfrm>
            <a:off x="15087600" y="4853937"/>
            <a:ext cx="418535" cy="3810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5E12F863-5CA4-8333-B764-C3BEFADCC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32675" y="5366811"/>
            <a:ext cx="728384" cy="391646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100C7A88-0343-324B-11B7-23377A11E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32675" y="5818488"/>
            <a:ext cx="728384" cy="391646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A786323-84CA-16C9-C5E0-032735D99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32675" y="6328049"/>
            <a:ext cx="728384" cy="3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946" y="8519516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00600" y="677824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312952" y="-960552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519703" y="7919625"/>
            <a:ext cx="7315200" cy="2208508"/>
          </a:xfrm>
          <a:custGeom>
            <a:avLst/>
            <a:gdLst/>
            <a:ahLst/>
            <a:cxnLst/>
            <a:rect l="l" t="t" r="r" b="b"/>
            <a:pathLst>
              <a:path w="7315200" h="2208508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65363" y="444916"/>
            <a:ext cx="9176274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Insights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29148" y="975794"/>
            <a:ext cx="707848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69FB1-CB1C-862C-761B-E81112C98881}"/>
              </a:ext>
            </a:extLst>
          </p:cNvPr>
          <p:cNvSpPr txBox="1"/>
          <p:nvPr/>
        </p:nvSpPr>
        <p:spPr>
          <a:xfrm>
            <a:off x="1524000" y="1574733"/>
            <a:ext cx="14859000" cy="714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Logistic Regression: Low accuracy (24%) — suggesting linear models struggle with complex patterns in the IPL match data, possibly due to non-linear relationships</a:t>
            </a:r>
            <a:r>
              <a:rPr lang="en-US" altLang="en-US" sz="2200" b="1" dirty="0">
                <a:solidFill>
                  <a:schemeClr val="bg1"/>
                </a:solidFill>
              </a:rPr>
              <a:t>.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SVM: Initial accuracy was low (26%), but after hyperparameter tuning (Grid Search), the accuracy slightly improved (~36%). This shows SVM isn't a good fit for this problem, especially because the data set has non-linear relationships that SVM struggles to capture.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KNN: Even after Elbow method tuning for the optimal K value, accuracy remained low (20-22%). This indicates that KNN might not be capturing the right patterns in this dataset, possibly due to more feature</a:t>
            </a:r>
            <a:r>
              <a:rPr lang="en-US" altLang="en-US" sz="2200" b="1" dirty="0">
                <a:solidFill>
                  <a:schemeClr val="bg1"/>
                </a:solidFill>
              </a:rPr>
              <a:t> availability. 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Decision Tree: Showed a marked improvement after hyperparameter tuning, with accuracy increasing from 75% to 83.7%. Decision Trees can capture non-linear patterns</a:t>
            </a:r>
            <a:r>
              <a:rPr lang="en-US" altLang="en-US" sz="2200" b="1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Random Forest: Similar to Decision Trees, Random Forests showed a strong performance, increasing accuracy from 73.13% to 81.93% after tuning.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XGBoost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The highest performing model initially with 92% accuracy, slightly increased to 94% after hyperparameter tuning.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XGBoost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performed exceptionally well, benefiting from its boosting technique and ability to handle complex feature relationship in the data.</a:t>
            </a: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C4BEBA36-2E32-F7E7-31D8-3537C5255A47}"/>
              </a:ext>
            </a:extLst>
          </p:cNvPr>
          <p:cNvGrpSpPr/>
          <p:nvPr/>
        </p:nvGrpSpPr>
        <p:grpSpPr>
          <a:xfrm>
            <a:off x="14724247" y="9340258"/>
            <a:ext cx="3427871" cy="787875"/>
            <a:chOff x="0" y="0"/>
            <a:chExt cx="4570495" cy="1050500"/>
          </a:xfrm>
        </p:grpSpPr>
        <p:grpSp>
          <p:nvGrpSpPr>
            <p:cNvPr id="19" name="Group 10">
              <a:extLst>
                <a:ext uri="{FF2B5EF4-FFF2-40B4-BE49-F238E27FC236}">
                  <a16:creationId xmlns:a16="http://schemas.microsoft.com/office/drawing/2014/main" id="{87654461-342C-3BC9-5EA2-D42B80B51582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99B41C4E-7B08-C142-9D2A-5A9BDA7BCDCC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3" name="TextBox 12">
                <a:extLst>
                  <a:ext uri="{FF2B5EF4-FFF2-40B4-BE49-F238E27FC236}">
                    <a16:creationId xmlns:a16="http://schemas.microsoft.com/office/drawing/2014/main" id="{404CC0EE-5B50-BBB7-F735-79D37DEDBB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30393C-92CD-04DB-2D0A-08A28A429FEC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456D0DF9-FF53-B479-AA07-2A58108EA836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202" y="6601062"/>
            <a:ext cx="4272739" cy="5924075"/>
          </a:xfrm>
          <a:custGeom>
            <a:avLst/>
            <a:gdLst/>
            <a:ahLst/>
            <a:cxnLst/>
            <a:rect l="l" t="t" r="r" b="b"/>
            <a:pathLst>
              <a:path w="4272739" h="5924075">
                <a:moveTo>
                  <a:pt x="0" y="0"/>
                </a:moveTo>
                <a:lnTo>
                  <a:pt x="4272740" y="0"/>
                </a:lnTo>
                <a:lnTo>
                  <a:pt x="4272740" y="5924076"/>
                </a:lnTo>
                <a:lnTo>
                  <a:pt x="0" y="592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515370" y="-807314"/>
            <a:ext cx="3302732" cy="4579177"/>
          </a:xfrm>
          <a:custGeom>
            <a:avLst/>
            <a:gdLst/>
            <a:ahLst/>
            <a:cxnLst/>
            <a:rect l="l" t="t" r="r" b="b"/>
            <a:pathLst>
              <a:path w="3302732" h="4579177">
                <a:moveTo>
                  <a:pt x="3302732" y="4579177"/>
                </a:moveTo>
                <a:lnTo>
                  <a:pt x="0" y="4579177"/>
                </a:lnTo>
                <a:lnTo>
                  <a:pt x="0" y="0"/>
                </a:lnTo>
                <a:lnTo>
                  <a:pt x="3302732" y="0"/>
                </a:lnTo>
                <a:lnTo>
                  <a:pt x="3302732" y="457917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5124410" y="82026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67931" y="1663513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04553" y="583605"/>
            <a:ext cx="8278893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2488" y="2070621"/>
            <a:ext cx="8436920" cy="654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b="1" dirty="0">
                <a:solidFill>
                  <a:schemeClr val="bg1"/>
                </a:solidFill>
              </a:rPr>
              <a:t>Random Forests</a:t>
            </a:r>
            <a:r>
              <a:rPr lang="en-US" altLang="en-US" sz="2200" dirty="0">
                <a:solidFill>
                  <a:schemeClr val="bg1"/>
                </a:solidFill>
              </a:rPr>
              <a:t> and </a:t>
            </a:r>
            <a:r>
              <a:rPr lang="en-US" altLang="en-US" sz="2200" b="1" dirty="0">
                <a:solidFill>
                  <a:schemeClr val="bg1"/>
                </a:solidFill>
              </a:rPr>
              <a:t>Decision Trees</a:t>
            </a:r>
            <a:r>
              <a:rPr lang="en-US" altLang="en-US" sz="2200" dirty="0">
                <a:solidFill>
                  <a:schemeClr val="bg1"/>
                </a:solidFill>
              </a:rPr>
              <a:t> are also strong candidates, but </a:t>
            </a:r>
            <a:r>
              <a:rPr lang="en-US" altLang="en-US" sz="2200" b="1" dirty="0" err="1">
                <a:solidFill>
                  <a:schemeClr val="bg1"/>
                </a:solidFill>
              </a:rPr>
              <a:t>XGBoost</a:t>
            </a:r>
            <a:r>
              <a:rPr lang="en-US" altLang="en-US" sz="2200" dirty="0">
                <a:solidFill>
                  <a:schemeClr val="bg1"/>
                </a:solidFill>
              </a:rPr>
              <a:t> consistently outperformed others and offers better generalization, making it the top choice for IPL match prediction</a:t>
            </a: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</a:rPr>
              <a:t>The </a:t>
            </a:r>
            <a:r>
              <a:rPr lang="en-US" altLang="en-US" sz="2200" b="1" dirty="0">
                <a:solidFill>
                  <a:schemeClr val="bg1"/>
                </a:solidFill>
              </a:rPr>
              <a:t>best-performing model for this dataset is </a:t>
            </a:r>
            <a:r>
              <a:rPr lang="en-US" altLang="en-US" sz="2200" b="1" dirty="0" err="1">
                <a:solidFill>
                  <a:schemeClr val="bg1"/>
                </a:solidFill>
              </a:rPr>
              <a:t>XGBoost</a:t>
            </a:r>
            <a:r>
              <a:rPr lang="en-US" altLang="en-US" sz="2200" dirty="0">
                <a:solidFill>
                  <a:schemeClr val="bg1"/>
                </a:solidFill>
              </a:rPr>
              <a:t>, thanks to its </a:t>
            </a:r>
            <a:r>
              <a:rPr lang="en-US" altLang="en-US" sz="2200" b="1" dirty="0">
                <a:solidFill>
                  <a:schemeClr val="bg1"/>
                </a:solidFill>
              </a:rPr>
              <a:t>ensemble boosting technique</a:t>
            </a:r>
            <a:r>
              <a:rPr lang="en-US" altLang="en-US" sz="2200" dirty="0">
                <a:solidFill>
                  <a:schemeClr val="bg1"/>
                </a:solidFill>
              </a:rPr>
              <a:t>, ability to capture </a:t>
            </a:r>
            <a:r>
              <a:rPr lang="en-US" altLang="en-US" sz="2200" b="1" dirty="0">
                <a:solidFill>
                  <a:schemeClr val="bg1"/>
                </a:solidFill>
              </a:rPr>
              <a:t>complex, non-linear relationships.</a:t>
            </a: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</a:rPr>
              <a:t>Adding context-rich features like team form, head-to-head stats, or home advantage could significantly improve accuracy.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</a:rPr>
              <a:t>Using advanced encoding techniques like one-hot or label encoding for categorical variables avoids misleading the model but creates large space.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dirty="0">
                <a:solidFill>
                  <a:schemeClr val="bg1"/>
                </a:solidFill>
              </a:rPr>
              <a:t>Cleaning low-importance features and balancing the dataset helps reduce noise and model bias, leading to more generalizable results.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723900"/>
            <a:ext cx="115437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15</a:t>
            </a:r>
          </a:p>
        </p:txBody>
      </p:sp>
      <p:sp>
        <p:nvSpPr>
          <p:cNvPr id="16" name="Freeform 16"/>
          <p:cNvSpPr/>
          <p:nvPr/>
        </p:nvSpPr>
        <p:spPr>
          <a:xfrm>
            <a:off x="2887458" y="6438900"/>
            <a:ext cx="1913142" cy="2209800"/>
          </a:xfrm>
          <a:custGeom>
            <a:avLst/>
            <a:gdLst/>
            <a:ahLst/>
            <a:cxnLst/>
            <a:rect l="l" t="t" r="r" b="b"/>
            <a:pathLst>
              <a:path w="1569643" h="1569643">
                <a:moveTo>
                  <a:pt x="0" y="0"/>
                </a:moveTo>
                <a:lnTo>
                  <a:pt x="1569642" y="0"/>
                </a:lnTo>
                <a:lnTo>
                  <a:pt x="1569642" y="1569643"/>
                </a:lnTo>
                <a:lnTo>
                  <a:pt x="0" y="1569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0197" y="7069581"/>
            <a:ext cx="19517450" cy="2188719"/>
            <a:chOff x="0" y="0"/>
            <a:chExt cx="5140398" cy="576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0398" cy="576453"/>
            </a:xfrm>
            <a:custGeom>
              <a:avLst/>
              <a:gdLst/>
              <a:ahLst/>
              <a:cxnLst/>
              <a:rect l="l" t="t" r="r" b="b"/>
              <a:pathLst>
                <a:path w="5140398" h="576453">
                  <a:moveTo>
                    <a:pt x="0" y="0"/>
                  </a:moveTo>
                  <a:lnTo>
                    <a:pt x="5140398" y="0"/>
                  </a:lnTo>
                  <a:lnTo>
                    <a:pt x="5140398" y="576453"/>
                  </a:lnTo>
                  <a:lnTo>
                    <a:pt x="0" y="576453"/>
                  </a:lnTo>
                  <a:close/>
                </a:path>
              </a:pathLst>
            </a:custGeom>
            <a:solidFill>
              <a:srgbClr val="012130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140398" cy="605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26270" y="4665886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55863" y="4411280"/>
            <a:ext cx="9176274" cy="104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5354" y="5607374"/>
            <a:ext cx="8436920" cy="82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00" i="1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Machine Learning is the last invention that humanity will ever need to make.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2822" y="307101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75575" y="208041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12706" y="319800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92442" y="2961340"/>
            <a:ext cx="7366041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Objective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5523" y="4192507"/>
            <a:ext cx="8533572" cy="364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predict the winner of an IPL match after preprocessing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compare various machine learning models (Logistic Regression, SVM, KNN, Decision Trees, Random Forest, and </a:t>
            </a:r>
            <a:r>
              <a:rPr lang="en-US" sz="2000" dirty="0" err="1">
                <a:solidFill>
                  <a:schemeClr val="bg1"/>
                </a:solidFill>
              </a:rPr>
              <a:t>XGBoost</a:t>
            </a:r>
            <a:r>
              <a:rPr lang="en-US" sz="2000" dirty="0">
                <a:solidFill>
                  <a:schemeClr val="bg1"/>
                </a:solidFill>
              </a:rPr>
              <a:t>) for predicting the match outcomes based on key features.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demonstrate the process of evaluating model performance and tuning hyperparameters for improved accuracy.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summarize the key findings and propose the best model for IPL match prediction.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2000" y="571500"/>
            <a:ext cx="1074675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507CA139-B48F-0EAC-C6E2-3F9522D63155}"/>
              </a:ext>
            </a:extLst>
          </p:cNvPr>
          <p:cNvGrpSpPr/>
          <p:nvPr/>
        </p:nvGrpSpPr>
        <p:grpSpPr>
          <a:xfrm>
            <a:off x="13884281" y="8762406"/>
            <a:ext cx="3427871" cy="787875"/>
            <a:chOff x="0" y="0"/>
            <a:chExt cx="4570495" cy="1050500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FB8E5CB9-D2FC-C438-E662-0994464F5A55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D8669362-C8F1-C4B2-9F24-CA0005DD20F2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9C62ECD7-5EA9-C7CA-D296-164B1C3B97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9E9690D-C4EA-D67C-6EFF-7423635849D9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D079BF18-28FF-237B-071C-4BD4B4E20683}"/>
                </a:ext>
              </a:extLst>
            </p:cNvPr>
            <p:cNvSpPr txBox="1"/>
            <p:nvPr/>
          </p:nvSpPr>
          <p:spPr>
            <a:xfrm>
              <a:off x="768016" y="37392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7431" y="905003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22372" y="707415"/>
            <a:ext cx="9213208" cy="1049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7261" y="2204952"/>
            <a:ext cx="12506077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200" dirty="0">
                <a:solidFill>
                  <a:schemeClr val="bg1"/>
                </a:solidFill>
                <a:latin typeface="+mj-lt"/>
                <a:ea typeface="Raleway Italics"/>
                <a:cs typeface="Raleway Italics"/>
                <a:sym typeface="Raleway Italics"/>
              </a:rPr>
              <a:t>The dataset contains 18 columns in total with 756 rows related to the IPL Matches from Season </a:t>
            </a:r>
            <a:r>
              <a:rPr lang="en-IN" sz="2200" dirty="0">
                <a:solidFill>
                  <a:schemeClr val="bg1"/>
                </a:solidFill>
                <a:latin typeface="+mj-lt"/>
                <a:ea typeface="Raleway Italics"/>
                <a:cs typeface="Raleway Italics"/>
                <a:sym typeface="Raleway Italics"/>
              </a:rPr>
              <a:t>2008 – 2019.  The columns are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id,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Season,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city,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date, team1,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team2,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toss_winner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toss_decision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result,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dl_applied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winner,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win_by_runs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win_by_wickets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 err="1">
                <a:solidFill>
                  <a:schemeClr val="bg1"/>
                </a:solidFill>
                <a:effectLst/>
                <a:latin typeface="+mj-lt"/>
              </a:rPr>
              <a:t>player_of_match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venue,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umpire1,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umpire2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 and </a:t>
            </a:r>
            <a:r>
              <a:rPr lang="en-US" sz="2200" b="0" u="none" strike="noStrike" dirty="0">
                <a:solidFill>
                  <a:schemeClr val="bg1"/>
                </a:solidFill>
                <a:effectLst/>
                <a:latin typeface="+mj-lt"/>
              </a:rPr>
              <a:t>umpire3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.</a:t>
            </a:r>
            <a:endParaRPr lang="en-US" sz="2200" dirty="0">
              <a:solidFill>
                <a:schemeClr val="bg1"/>
              </a:solidFill>
              <a:latin typeface="+mj-lt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85800" y="647114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BB5BB3-3E80-9971-6935-537727AC3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13" y="3688740"/>
            <a:ext cx="13559773" cy="43933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720B7D-74BC-DFE5-9684-8DB8A68FB1D7}"/>
              </a:ext>
            </a:extLst>
          </p:cNvPr>
          <p:cNvSpPr txBox="1"/>
          <p:nvPr/>
        </p:nvSpPr>
        <p:spPr>
          <a:xfrm>
            <a:off x="3527431" y="8529682"/>
            <a:ext cx="31268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Categorical Columns -  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EE85B8-B6C1-37BE-0472-74D51D97672B}"/>
              </a:ext>
            </a:extLst>
          </p:cNvPr>
          <p:cNvSpPr txBox="1"/>
          <p:nvPr/>
        </p:nvSpPr>
        <p:spPr>
          <a:xfrm>
            <a:off x="10487265" y="8483929"/>
            <a:ext cx="2887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Numerical Columns -  4</a:t>
            </a:r>
          </a:p>
        </p:txBody>
      </p:sp>
      <p:grpSp>
        <p:nvGrpSpPr>
          <p:cNvPr id="30" name="Group 9">
            <a:extLst>
              <a:ext uri="{FF2B5EF4-FFF2-40B4-BE49-F238E27FC236}">
                <a16:creationId xmlns:a16="http://schemas.microsoft.com/office/drawing/2014/main" id="{501B0089-A813-64C1-C831-642DA65754BC}"/>
              </a:ext>
            </a:extLst>
          </p:cNvPr>
          <p:cNvGrpSpPr/>
          <p:nvPr/>
        </p:nvGrpSpPr>
        <p:grpSpPr>
          <a:xfrm>
            <a:off x="14209950" y="9120338"/>
            <a:ext cx="3427871" cy="787875"/>
            <a:chOff x="0" y="0"/>
            <a:chExt cx="4570495" cy="1050500"/>
          </a:xfrm>
        </p:grpSpPr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A4122C17-20E5-71F5-8A39-763ED0EFE775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083FD4E5-9D0E-F51D-BCC6-81CCC42945A0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12">
                <a:extLst>
                  <a:ext uri="{FF2B5EF4-FFF2-40B4-BE49-F238E27FC236}">
                    <a16:creationId xmlns:a16="http://schemas.microsoft.com/office/drawing/2014/main" id="{0713C4F0-5012-9980-AB54-F1EA966F4B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64A474-0358-6390-7527-E217E3EFB3BE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E8F0BC88-39C3-5C50-3076-FF3FB492F1C3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6822" y="1218938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48153" y="2711572"/>
            <a:ext cx="1406485" cy="1406485"/>
          </a:xfrm>
          <a:custGeom>
            <a:avLst/>
            <a:gdLst/>
            <a:ahLst/>
            <a:cxnLst/>
            <a:rect l="l" t="t" r="r" b="b"/>
            <a:pathLst>
              <a:path w="1406485" h="1406485">
                <a:moveTo>
                  <a:pt x="0" y="0"/>
                </a:moveTo>
                <a:lnTo>
                  <a:pt x="1406485" y="0"/>
                </a:lnTo>
                <a:lnTo>
                  <a:pt x="1406485" y="1406485"/>
                </a:lnTo>
                <a:lnTo>
                  <a:pt x="0" y="1406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64203" y="2711572"/>
            <a:ext cx="1563369" cy="1571943"/>
          </a:xfrm>
          <a:custGeom>
            <a:avLst/>
            <a:gdLst/>
            <a:ahLst/>
            <a:cxnLst/>
            <a:rect l="l" t="t" r="r" b="b"/>
            <a:pathLst>
              <a:path w="1563369" h="1571943">
                <a:moveTo>
                  <a:pt x="0" y="0"/>
                </a:moveTo>
                <a:lnTo>
                  <a:pt x="1563368" y="0"/>
                </a:lnTo>
                <a:lnTo>
                  <a:pt x="1563368" y="1571943"/>
                </a:lnTo>
                <a:lnTo>
                  <a:pt x="0" y="15719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81940" y="2780518"/>
            <a:ext cx="1457906" cy="1434049"/>
          </a:xfrm>
          <a:custGeom>
            <a:avLst/>
            <a:gdLst/>
            <a:ahLst/>
            <a:cxnLst/>
            <a:rect l="l" t="t" r="r" b="b"/>
            <a:pathLst>
              <a:path w="1457906" h="1434049">
                <a:moveTo>
                  <a:pt x="0" y="0"/>
                </a:moveTo>
                <a:lnTo>
                  <a:pt x="1457906" y="0"/>
                </a:lnTo>
                <a:lnTo>
                  <a:pt x="1457906" y="1434049"/>
                </a:lnTo>
                <a:lnTo>
                  <a:pt x="0" y="1434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22102" y="823896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1474" y="1054474"/>
            <a:ext cx="12959708" cy="924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Data Cleansing and Encoding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990337" y="4409371"/>
            <a:ext cx="2722116" cy="458445"/>
            <a:chOff x="0" y="0"/>
            <a:chExt cx="1768157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112371" y="4522590"/>
            <a:ext cx="2478048" cy="286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Null Values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41582" y="5291733"/>
            <a:ext cx="2819626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6 Columns had null values totaling – 656 null values. 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Bifurcation: 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Umpire 3 - 637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City – 7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Winner – 4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Player of match – 4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Umpire1 – 2</a:t>
            </a: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Umpire2 – 2 </a:t>
            </a:r>
          </a:p>
          <a:p>
            <a:pPr algn="ctr">
              <a:lnSpc>
                <a:spcPts val="2432"/>
              </a:lnSpc>
            </a:pPr>
            <a:endParaRPr lang="en-US" sz="2000" dirty="0">
              <a:solidFill>
                <a:srgbClr val="FFFFFF"/>
              </a:solidFill>
              <a:latin typeface="+mj-lt"/>
              <a:ea typeface="Raleway Italics"/>
              <a:cs typeface="Raleway Italics"/>
              <a:sym typeface="Raleway Italics"/>
            </a:endParaRP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ea typeface="Raleway Italics"/>
                <a:cs typeface="Raleway Italics"/>
                <a:sym typeface="Raleway Italics"/>
              </a:rPr>
              <a:t>The null values were handled by replacing them with mode and “No Results” based on the column and the context. </a:t>
            </a:r>
          </a:p>
          <a:p>
            <a:pPr algn="ctr">
              <a:lnSpc>
                <a:spcPts val="2432"/>
              </a:lnSpc>
            </a:pPr>
            <a:endParaRPr lang="en-US" sz="2000" dirty="0">
              <a:solidFill>
                <a:srgbClr val="FFFFFF"/>
              </a:solidFill>
              <a:latin typeface="+mj-lt"/>
              <a:ea typeface="Raleway Italics"/>
              <a:cs typeface="Raleway Italics"/>
              <a:sym typeface="Raleway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22457" y="5291733"/>
            <a:ext cx="281962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Outlier values such as spelling mistake in the team names were corrected.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36526" y="5320306"/>
            <a:ext cx="3666168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Since the predictors cannot be categorical values, they were converted to numerical data using value mapping and Label encoding.</a:t>
            </a:r>
          </a:p>
          <a:p>
            <a:pPr algn="ctr">
              <a:lnSpc>
                <a:spcPts val="2432"/>
              </a:lnSpc>
            </a:pPr>
            <a:endParaRPr lang="en-US" sz="2000" dirty="0">
              <a:solidFill>
                <a:srgbClr val="FFFFFF"/>
              </a:solidFill>
              <a:latin typeface="+mj-lt"/>
              <a:ea typeface="Raleway Italics"/>
              <a:cs typeface="Raleway Italics"/>
              <a:sym typeface="Raleway Italics"/>
            </a:endParaRPr>
          </a:p>
          <a:p>
            <a:pPr algn="ctr">
              <a:lnSpc>
                <a:spcPts val="2432"/>
              </a:lnSpc>
            </a:pPr>
            <a:r>
              <a:rPr lang="en-US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Label Encoding for Team names.</a:t>
            </a:r>
          </a:p>
          <a:p>
            <a:pPr algn="ctr">
              <a:lnSpc>
                <a:spcPts val="2432"/>
              </a:lnSpc>
            </a:pPr>
            <a:endParaRPr lang="en-US" sz="2000" dirty="0">
              <a:solidFill>
                <a:srgbClr val="FFFFFF"/>
              </a:solidFill>
              <a:latin typeface="+mj-lt"/>
              <a:ea typeface="Raleway Italics"/>
              <a:cs typeface="Raleway Italics"/>
              <a:sym typeface="Raleway Italics"/>
            </a:endParaRPr>
          </a:p>
          <a:p>
            <a:pPr algn="ctr">
              <a:lnSpc>
                <a:spcPts val="2432"/>
              </a:lnSpc>
            </a:pPr>
            <a:r>
              <a:rPr lang="en-IN" sz="2000" dirty="0">
                <a:solidFill>
                  <a:srgbClr val="FFFFFF"/>
                </a:solidFill>
                <a:latin typeface="+mj-lt"/>
                <a:ea typeface="Raleway Italics"/>
                <a:cs typeface="Raleway Italics"/>
                <a:sym typeface="Raleway Italics"/>
              </a:rPr>
              <a:t>One-Hot Encoding for the results which confirms whether the results are normal, tie or no result using Boolean values.</a:t>
            </a:r>
            <a:endParaRPr lang="en-US" sz="2000" dirty="0">
              <a:solidFill>
                <a:srgbClr val="FFFFFF"/>
              </a:solidFill>
              <a:latin typeface="+mj-lt"/>
              <a:ea typeface="Raleway Italics"/>
              <a:cs typeface="Raleway Italics"/>
              <a:sym typeface="Raleway Italics"/>
            </a:endParaRPr>
          </a:p>
        </p:txBody>
      </p:sp>
      <p:grpSp>
        <p:nvGrpSpPr>
          <p:cNvPr id="31" name="Group 16">
            <a:extLst>
              <a:ext uri="{FF2B5EF4-FFF2-40B4-BE49-F238E27FC236}">
                <a16:creationId xmlns:a16="http://schemas.microsoft.com/office/drawing/2014/main" id="{CA0DB376-4F05-A309-27D1-4DBCFBA1DFA2}"/>
              </a:ext>
            </a:extLst>
          </p:cNvPr>
          <p:cNvGrpSpPr/>
          <p:nvPr/>
        </p:nvGrpSpPr>
        <p:grpSpPr>
          <a:xfrm>
            <a:off x="7733585" y="4414930"/>
            <a:ext cx="2722116" cy="501424"/>
            <a:chOff x="0" y="-38100"/>
            <a:chExt cx="1768157" cy="44450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8DE716F4-21C6-E220-87A7-D524FEDAEF42}"/>
                </a:ext>
              </a:extLst>
            </p:cNvPr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algn="ctr"/>
              <a:endParaRPr lang="en-IN" sz="2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98D1F2DF-FA2F-7872-AF45-86BBF3BFF313}"/>
                </a:ext>
              </a:extLst>
            </p:cNvPr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34" name="TextBox 24">
            <a:extLst>
              <a:ext uri="{FF2B5EF4-FFF2-40B4-BE49-F238E27FC236}">
                <a16:creationId xmlns:a16="http://schemas.microsoft.com/office/drawing/2014/main" id="{8B4DE715-2EE7-91CF-C1F7-703F234AF3ED}"/>
              </a:ext>
            </a:extLst>
          </p:cNvPr>
          <p:cNvSpPr txBox="1"/>
          <p:nvPr/>
        </p:nvSpPr>
        <p:spPr>
          <a:xfrm>
            <a:off x="7446732" y="4569826"/>
            <a:ext cx="3394536" cy="286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Handling Outliers</a:t>
            </a:r>
          </a:p>
        </p:txBody>
      </p:sp>
      <p:grpSp>
        <p:nvGrpSpPr>
          <p:cNvPr id="35" name="Group 16">
            <a:extLst>
              <a:ext uri="{FF2B5EF4-FFF2-40B4-BE49-F238E27FC236}">
                <a16:creationId xmlns:a16="http://schemas.microsoft.com/office/drawing/2014/main" id="{C726743E-F44B-2547-DEBC-521EAFB2339F}"/>
              </a:ext>
            </a:extLst>
          </p:cNvPr>
          <p:cNvGrpSpPr/>
          <p:nvPr/>
        </p:nvGrpSpPr>
        <p:grpSpPr>
          <a:xfrm>
            <a:off x="12658139" y="4436419"/>
            <a:ext cx="2722116" cy="501424"/>
            <a:chOff x="0" y="-38100"/>
            <a:chExt cx="1768157" cy="444500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8A4A1893-AAAD-F6BB-3177-344FCC61E5D3}"/>
                </a:ext>
              </a:extLst>
            </p:cNvPr>
            <p:cNvSpPr/>
            <p:nvPr/>
          </p:nvSpPr>
          <p:spPr>
            <a:xfrm>
              <a:off x="0" y="0"/>
              <a:ext cx="1768157" cy="406400"/>
            </a:xfrm>
            <a:custGeom>
              <a:avLst/>
              <a:gdLst/>
              <a:ahLst/>
              <a:cxnLst/>
              <a:rect l="l" t="t" r="r" b="b"/>
              <a:pathLst>
                <a:path w="1768157" h="406400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algn="ctr"/>
              <a:endParaRPr lang="en-IN" sz="2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A7AFEEE0-85FE-5B2E-0E3C-252E9F8562FA}"/>
                </a:ext>
              </a:extLst>
            </p:cNvPr>
            <p:cNvSpPr txBox="1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38" name="TextBox 29">
            <a:extLst>
              <a:ext uri="{FF2B5EF4-FFF2-40B4-BE49-F238E27FC236}">
                <a16:creationId xmlns:a16="http://schemas.microsoft.com/office/drawing/2014/main" id="{E7A6F9A2-6F23-97A0-5233-AD663548CA30}"/>
              </a:ext>
            </a:extLst>
          </p:cNvPr>
          <p:cNvSpPr txBox="1"/>
          <p:nvPr/>
        </p:nvSpPr>
        <p:spPr>
          <a:xfrm>
            <a:off x="12236526" y="4586468"/>
            <a:ext cx="3684870" cy="29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22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Label Encoding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CDA7C6F7-CB4E-3D08-7C89-553DFC1330EF}"/>
              </a:ext>
            </a:extLst>
          </p:cNvPr>
          <p:cNvGrpSpPr/>
          <p:nvPr/>
        </p:nvGrpSpPr>
        <p:grpSpPr>
          <a:xfrm>
            <a:off x="13985037" y="8882372"/>
            <a:ext cx="3427871" cy="787875"/>
            <a:chOff x="0" y="0"/>
            <a:chExt cx="4570495" cy="1050500"/>
          </a:xfrm>
        </p:grpSpPr>
        <p:grpSp>
          <p:nvGrpSpPr>
            <p:cNvPr id="40" name="Group 10">
              <a:extLst>
                <a:ext uri="{FF2B5EF4-FFF2-40B4-BE49-F238E27FC236}">
                  <a16:creationId xmlns:a16="http://schemas.microsoft.com/office/drawing/2014/main" id="{08E3E952-3AB3-D3C3-9AB1-1DC44DF378C3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3A438A0C-F8CE-9561-25B7-53017D7F52E1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4" name="TextBox 12">
                <a:extLst>
                  <a:ext uri="{FF2B5EF4-FFF2-40B4-BE49-F238E27FC236}">
                    <a16:creationId xmlns:a16="http://schemas.microsoft.com/office/drawing/2014/main" id="{9CF50EA2-F6CB-0EEE-A843-B9B9614E19E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F6C6B91-A62B-13AD-5CA1-307D2E3EC3E5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ABF03852-467B-E62B-B373-151C90453487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2889">
            <a:off x="-4783694" y="7975014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1470" y="552792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1259" y="559087"/>
            <a:ext cx="1154372" cy="51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6997" y="422286"/>
            <a:ext cx="1871122" cy="1069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000" b="1" dirty="0">
                <a:solidFill>
                  <a:schemeClr val="bg1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EDA</a:t>
            </a:r>
          </a:p>
        </p:txBody>
      </p:sp>
      <p:sp>
        <p:nvSpPr>
          <p:cNvPr id="15" name="Freeform 15"/>
          <p:cNvSpPr/>
          <p:nvPr/>
        </p:nvSpPr>
        <p:spPr>
          <a:xfrm>
            <a:off x="89317" y="4457700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8FADEB-A3D4-6AE3-2DBC-5BF9C2229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" y="1691897"/>
            <a:ext cx="8675332" cy="8602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48EA7-8906-BBFE-9F58-18C17895E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91897"/>
            <a:ext cx="9053021" cy="39030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6C8517E3-16B9-953A-779D-C389384AA24C}"/>
              </a:ext>
            </a:extLst>
          </p:cNvPr>
          <p:cNvGrpSpPr/>
          <p:nvPr/>
        </p:nvGrpSpPr>
        <p:grpSpPr>
          <a:xfrm>
            <a:off x="13948211" y="362762"/>
            <a:ext cx="3427871" cy="787875"/>
            <a:chOff x="0" y="0"/>
            <a:chExt cx="4570495" cy="1050500"/>
          </a:xfrm>
        </p:grpSpPr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C175A2F1-88E8-AC35-5DE2-0A1801AE14F4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B4D6A54D-A79C-E0F4-18E8-4E77C0C2B2C0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1" name="TextBox 12">
                <a:extLst>
                  <a:ext uri="{FF2B5EF4-FFF2-40B4-BE49-F238E27FC236}">
                    <a16:creationId xmlns:a16="http://schemas.microsoft.com/office/drawing/2014/main" id="{439BE488-19B4-6008-EBFD-22F7FC29A98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DED4F850-556E-BBA0-F215-19D6688363E4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8B4268E8-7441-07A0-29C6-B3D6029C907F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97C9F1F-81A4-29D1-499A-F933CBF1E0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5856634"/>
            <a:ext cx="9132532" cy="4430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2684" y="922305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65560" y="685641"/>
            <a:ext cx="9470244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Model Evaluation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04921" y="2737806"/>
            <a:ext cx="9767519" cy="532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Features – Predictors used in the Model evaluation are Season, city, date, team1, team2, toss </a:t>
            </a:r>
            <a:r>
              <a:rPr lang="en-US" sz="2200" b="1" dirty="0" err="1">
                <a:solidFill>
                  <a:schemeClr val="bg1"/>
                </a:solidFill>
              </a:rPr>
              <a:t>winner,toss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decision,dl</a:t>
            </a:r>
            <a:r>
              <a:rPr lang="en-US" sz="2200" b="1" dirty="0">
                <a:solidFill>
                  <a:schemeClr val="bg1"/>
                </a:solidFill>
              </a:rPr>
              <a:t> applied, umpire1, umpire2, umpire3, result normal, results tie. </a:t>
            </a:r>
            <a:endParaRPr lang="en-IN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Target – Winner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Training data size – 70%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Testing data size – 30%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Random State = 8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Scaler – </a:t>
            </a:r>
            <a:r>
              <a:rPr lang="en-IN" sz="2200" b="1" dirty="0" err="1">
                <a:solidFill>
                  <a:schemeClr val="bg1"/>
                </a:solidFill>
              </a:rPr>
              <a:t>MinMaxScaler</a:t>
            </a:r>
            <a:endParaRPr lang="en-IN" sz="2200" b="1" dirty="0">
              <a:solidFill>
                <a:schemeClr val="bg1"/>
              </a:solidFill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46719" y="2150946"/>
            <a:ext cx="5985108" cy="5985108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46878" y="2150946"/>
            <a:ext cx="1382962" cy="1382962"/>
          </a:xfrm>
          <a:custGeom>
            <a:avLst/>
            <a:gdLst/>
            <a:ahLst/>
            <a:cxnLst/>
            <a:rect l="l" t="t" r="r" b="b"/>
            <a:pathLst>
              <a:path w="1382962" h="1382962">
                <a:moveTo>
                  <a:pt x="0" y="0"/>
                </a:moveTo>
                <a:lnTo>
                  <a:pt x="1382962" y="0"/>
                </a:lnTo>
                <a:lnTo>
                  <a:pt x="1382962" y="1382962"/>
                </a:lnTo>
                <a:lnTo>
                  <a:pt x="0" y="138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888680" y="1023104"/>
            <a:ext cx="873122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68219" y="6384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81282" y="783707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92831" y="525818"/>
            <a:ext cx="115437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1848" y="1483527"/>
            <a:ext cx="10683495" cy="1069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Logistic Regression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88077" y="2861758"/>
            <a:ext cx="9599645" cy="2613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Accuracy score of training is 34%</a:t>
            </a:r>
          </a:p>
          <a:p>
            <a:pPr marL="45720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Accuracy score of testing was 24%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Hyper-Parameter Tuning used: Grid Search</a:t>
            </a:r>
          </a:p>
          <a:p>
            <a:pPr marL="45720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Accuracy score of testing after Hyper-Parameter tuning is 26%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397663" y="2447052"/>
            <a:ext cx="5985108" cy="5985108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5187" r="223" b="-25187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5692956" y="658261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325408" y="590909"/>
            <a:ext cx="1785236" cy="1785236"/>
          </a:xfrm>
          <a:custGeom>
            <a:avLst/>
            <a:gdLst/>
            <a:ahLst/>
            <a:cxnLst/>
            <a:rect l="l" t="t" r="r" b="b"/>
            <a:pathLst>
              <a:path w="1785236" h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48406D-CC8C-6A9D-2C69-364CAE5D254C}"/>
              </a:ext>
            </a:extLst>
          </p:cNvPr>
          <p:cNvSpPr txBox="1"/>
          <p:nvPr/>
        </p:nvSpPr>
        <p:spPr>
          <a:xfrm>
            <a:off x="1888077" y="5786200"/>
            <a:ext cx="3992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Not Logistic Regression? 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CD052EF-6CA5-405A-53F4-C1A8FB716943}"/>
              </a:ext>
            </a:extLst>
          </p:cNvPr>
          <p:cNvSpPr txBox="1"/>
          <p:nvPr/>
        </p:nvSpPr>
        <p:spPr>
          <a:xfrm>
            <a:off x="1888077" y="6573441"/>
            <a:ext cx="9599645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Sensitive to Imbalanced data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Relationship between the features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Lot of Encoding </a:t>
            </a:r>
            <a:endParaRPr lang="en-US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29729536-18A9-F8CC-FFB2-0D140AE518C5}"/>
              </a:ext>
            </a:extLst>
          </p:cNvPr>
          <p:cNvGrpSpPr/>
          <p:nvPr/>
        </p:nvGrpSpPr>
        <p:grpSpPr>
          <a:xfrm>
            <a:off x="13979020" y="8989253"/>
            <a:ext cx="3427871" cy="787875"/>
            <a:chOff x="0" y="0"/>
            <a:chExt cx="4570495" cy="1050500"/>
          </a:xfrm>
        </p:grpSpPr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186A6024-009D-60DB-480B-D7F78E42AE82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B098404-7254-A331-5F4E-6FCCB05D2655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2F4CF901-E665-049E-C0F4-18E64B27886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C75EA680-2CF4-8245-D01D-00F37DDED735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FDE8CE47-6A84-603C-17FC-935B701F4333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2831">
            <a:off x="-183072" y="90349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38710" flipV="1">
            <a:off x="-4529841" y="-557315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65534" y="571500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308566" y="20574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29600" y="675083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1965" y="1362136"/>
            <a:ext cx="15468600" cy="1049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36E9FD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Support Vector Machine - Classifier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088" y="2985178"/>
            <a:ext cx="13258800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SVM – Classifier Before Hyper-Parameter tuning was 26%</a:t>
            </a:r>
            <a:endParaRPr lang="en-US" alt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Hyper-Parameter tuning used:  Grid Search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of SVM – Classifier after Hyper-Parameter tuning is </a:t>
            </a:r>
            <a:r>
              <a:rPr lang="en-US" sz="2200" b="1" dirty="0">
                <a:solidFill>
                  <a:schemeClr val="bg1"/>
                </a:solidFill>
                <a:sym typeface="Raleway Italics"/>
              </a:rPr>
              <a:t>36%</a:t>
            </a:r>
            <a:endParaRPr lang="en-US" altLang="en-US" sz="2200" b="1" dirty="0">
              <a:solidFill>
                <a:schemeClr val="bg1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054474" y="220980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685800" y="571500"/>
            <a:ext cx="115437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1C21E-2DF5-949B-3809-19ABE75A2909}"/>
              </a:ext>
            </a:extLst>
          </p:cNvPr>
          <p:cNvSpPr txBox="1"/>
          <p:nvPr/>
        </p:nvSpPr>
        <p:spPr>
          <a:xfrm>
            <a:off x="4418088" y="5585587"/>
            <a:ext cx="350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Not SVM- Classifier?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A7BF7-5B81-61D6-5DEB-5EE8AD5226C0}"/>
              </a:ext>
            </a:extLst>
          </p:cNvPr>
          <p:cNvSpPr txBox="1"/>
          <p:nvPr/>
        </p:nvSpPr>
        <p:spPr>
          <a:xfrm>
            <a:off x="4418088" y="6431299"/>
            <a:ext cx="9599645" cy="193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Low Accuracy Score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Sensitive to Imbalanced data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Non-Linear Pattern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52878AC8-C475-6A60-AC55-55C1A089AA05}"/>
              </a:ext>
            </a:extLst>
          </p:cNvPr>
          <p:cNvGrpSpPr/>
          <p:nvPr/>
        </p:nvGrpSpPr>
        <p:grpSpPr>
          <a:xfrm>
            <a:off x="13995908" y="8764791"/>
            <a:ext cx="3427871" cy="787875"/>
            <a:chOff x="0" y="0"/>
            <a:chExt cx="4570495" cy="1050500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C9A437AF-595A-AC5B-5162-ED9DA0B3E376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052718D4-6465-574D-683E-CE7A6867D702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13F8199A-B383-F3B3-4A97-EF9E679C9F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65235F0F-0DD0-8983-8B9A-90564D4EABDD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2FC91A76-D4FA-7D1E-0E83-E322D76D5193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5680419" y="6404287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09363" y="696919"/>
            <a:ext cx="658167" cy="595940"/>
          </a:xfrm>
          <a:custGeom>
            <a:avLst/>
            <a:gdLst/>
            <a:ahLst/>
            <a:cxnLst/>
            <a:rect l="l" t="t" r="r" b="b"/>
            <a:pathLst>
              <a:path w="658167" h="595940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069923" y="1931626"/>
            <a:ext cx="6809994" cy="8229600"/>
          </a:xfrm>
          <a:custGeom>
            <a:avLst/>
            <a:gdLst/>
            <a:ahLst/>
            <a:cxnLst/>
            <a:rect l="l" t="t" r="r" b="b"/>
            <a:pathLst>
              <a:path w="6809994" h="8229600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7897353" y="855187"/>
            <a:ext cx="2493294" cy="30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386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- 3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55863" y="1471961"/>
            <a:ext cx="9176274" cy="106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Montserrat Semi-Bold"/>
                <a:cs typeface="Montserrat Semi-Bold"/>
                <a:sym typeface="Montserrat Semi-Bold"/>
              </a:rPr>
              <a:t>KNN - Classifier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6376" y="2903555"/>
            <a:ext cx="11457602" cy="2613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ea typeface="Raleway Italics"/>
                <a:cs typeface="Raleway Italics"/>
                <a:sym typeface="Raleway Italics"/>
              </a:rPr>
              <a:t>Accuracy Score for KNN – Classifier was </a:t>
            </a:r>
            <a:r>
              <a:rPr lang="en-US" altLang="en-US" sz="2200" b="1" dirty="0">
                <a:solidFill>
                  <a:schemeClr val="bg1"/>
                </a:solidFill>
              </a:rPr>
              <a:t>20%</a:t>
            </a:r>
            <a:endParaRPr lang="en-IN" altLang="en-US" sz="22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  <a:sym typeface="Raleway Italics"/>
              </a:rPr>
              <a:t>K value – 10</a:t>
            </a:r>
            <a:endParaRPr lang="en-US" altLang="en-US" sz="2200" b="1" dirty="0">
              <a:solidFill>
                <a:schemeClr val="bg1"/>
              </a:solidFill>
              <a:sym typeface="Raleway Italics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  <a:sym typeface="Raleway Italics"/>
              </a:rPr>
              <a:t>Hyper Parameter Tuning used: Grid Search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  <a:sym typeface="Raleway Italics"/>
              </a:rPr>
              <a:t>Accuracy Score for KNN – Classifier after Hyper-Parameter tuning is </a:t>
            </a:r>
            <a:r>
              <a:rPr lang="en-US" altLang="en-US" sz="2200" b="1" dirty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04928" y="1599114"/>
            <a:ext cx="1154372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D6650-9376-ADED-00F9-0B1C412773BE}"/>
              </a:ext>
            </a:extLst>
          </p:cNvPr>
          <p:cNvSpPr txBox="1"/>
          <p:nvPr/>
        </p:nvSpPr>
        <p:spPr>
          <a:xfrm>
            <a:off x="4666376" y="5916097"/>
            <a:ext cx="361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Why Not KNN - Classifier?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12DC70-0D45-ADCB-2F8A-537D4E8DBA11}"/>
              </a:ext>
            </a:extLst>
          </p:cNvPr>
          <p:cNvSpPr txBox="1"/>
          <p:nvPr/>
        </p:nvSpPr>
        <p:spPr>
          <a:xfrm>
            <a:off x="4555863" y="6741474"/>
            <a:ext cx="9599645" cy="198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bg1"/>
                </a:solidFill>
              </a:rPr>
              <a:t>Handling Categorical data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altLang="en-US" sz="2200" b="1" dirty="0">
                <a:solidFill>
                  <a:schemeClr val="bg1"/>
                </a:solidFill>
              </a:rPr>
              <a:t>Non – Linear Relationship </a:t>
            </a:r>
          </a:p>
          <a:p>
            <a:pPr marL="457200" lvl="0"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chemeClr val="bg1"/>
                </a:solidFill>
              </a:rPr>
              <a:t>More &amp; Complex Features</a:t>
            </a:r>
            <a:endParaRPr lang="en-US" altLang="en-US" sz="2200" b="1" dirty="0">
              <a:solidFill>
                <a:schemeClr val="bg1"/>
              </a:solidFill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2A8D086F-20BE-EA9A-2EDE-5B58084CF63C}"/>
              </a:ext>
            </a:extLst>
          </p:cNvPr>
          <p:cNvGrpSpPr/>
          <p:nvPr/>
        </p:nvGrpSpPr>
        <p:grpSpPr>
          <a:xfrm>
            <a:off x="13995908" y="8764791"/>
            <a:ext cx="3427871" cy="787875"/>
            <a:chOff x="0" y="0"/>
            <a:chExt cx="4570495" cy="1050500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7D28605B-5B3B-1809-5910-7FAB6ACDDA89}"/>
                </a:ext>
              </a:extLst>
            </p:cNvPr>
            <p:cNvGrpSpPr/>
            <p:nvPr/>
          </p:nvGrpSpPr>
          <p:grpSpPr>
            <a:xfrm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C1729E3-1D9A-4D7C-AD17-9D8F078EF1DB}"/>
                  </a:ext>
                </a:extLst>
              </p:cNvPr>
              <p:cNvSpPr/>
              <p:nvPr/>
            </p:nvSpPr>
            <p:spPr>
              <a:xfrm>
                <a:off x="0" y="0"/>
                <a:ext cx="176815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68157" h="406400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4C04C86B-F852-829A-FBB3-419B2D6C41A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83"/>
                  </a:lnSpc>
                </a:pPr>
                <a:endParaRPr/>
              </a:p>
            </p:txBody>
          </p:sp>
        </p:grp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D4C6FB0-558E-A1BD-B248-16FED325335E}"/>
                </a:ext>
              </a:extLst>
            </p:cNvPr>
            <p:cNvSpPr/>
            <p:nvPr/>
          </p:nvSpPr>
          <p:spPr>
            <a:xfrm>
              <a:off x="3105087" y="435703"/>
              <a:ext cx="492779" cy="232950"/>
            </a:xfrm>
            <a:custGeom>
              <a:avLst/>
              <a:gdLst/>
              <a:ahLst/>
              <a:cxnLst/>
              <a:rect l="l" t="t" r="r" b="b"/>
              <a:pathLst>
                <a:path w="492779" h="232950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97AE709F-6977-5C49-FBAC-B614DEDA1F79}"/>
                </a:ext>
              </a:extLst>
            </p:cNvPr>
            <p:cNvSpPr txBox="1"/>
            <p:nvPr/>
          </p:nvSpPr>
          <p:spPr>
            <a:xfrm>
              <a:off x="839564" y="435703"/>
              <a:ext cx="2025319" cy="35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2500" b="1" dirty="0">
                  <a:solidFill>
                    <a:srgbClr val="FFFFFF"/>
                  </a:solidFill>
                  <a:latin typeface="+mj-lt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1129</Words>
  <Application>Microsoft Office PowerPoint</Application>
  <PresentationFormat>Custom</PresentationFormat>
  <Paragraphs>180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DM Sans Bold</vt:lpstr>
      <vt:lpstr>Raleway Italics</vt:lpstr>
      <vt:lpstr>Calibri</vt:lpstr>
      <vt:lpstr>Mokoto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Gradient Tech Futuristic Artificial Intelligence Presentation</dc:title>
  <cp:lastModifiedBy>Manikandan Ayyasamy</cp:lastModifiedBy>
  <cp:revision>21</cp:revision>
  <dcterms:created xsi:type="dcterms:W3CDTF">2006-08-16T00:00:00Z</dcterms:created>
  <dcterms:modified xsi:type="dcterms:W3CDTF">2025-05-21T05:21:45Z</dcterms:modified>
  <dc:identifier>DAGnrcfQWXQ</dc:identifier>
</cp:coreProperties>
</file>